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Inter SemiBold"/>
      <p:regular r:id="rId31"/>
      <p:bold r:id="rId32"/>
      <p:italic r:id="rId33"/>
      <p:boldItalic r:id="rId34"/>
    </p:embeddedFont>
    <p:embeddedFont>
      <p:font typeface="Inter Light"/>
      <p:regular r:id="rId35"/>
      <p:bold r:id="rId36"/>
      <p:italic r:id="rId37"/>
      <p:boldItalic r:id="rId38"/>
    </p:embeddedFont>
    <p:embeddedFont>
      <p:font typeface="Inter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7" roundtripDataSignature="AMtx7miAotzNt3ogA2qxRnEaU8YADaRf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20" Type="http://schemas.openxmlformats.org/officeDocument/2006/relationships/slide" Target="slides/slide15.xml"/><Relationship Id="rId42" Type="http://schemas.openxmlformats.org/officeDocument/2006/relationships/font" Target="fonts/Inter-boldItalic.fntdata"/><Relationship Id="rId41" Type="http://schemas.openxmlformats.org/officeDocument/2006/relationships/font" Target="fonts/Inter-italic.fntdata"/><Relationship Id="rId22" Type="http://schemas.openxmlformats.org/officeDocument/2006/relationships/slide" Target="slides/slide17.xml"/><Relationship Id="rId44" Type="http://schemas.openxmlformats.org/officeDocument/2006/relationships/font" Target="fonts/HelveticaNeue-bold.fntdata"/><Relationship Id="rId21" Type="http://schemas.openxmlformats.org/officeDocument/2006/relationships/slide" Target="slides/slide16.xml"/><Relationship Id="rId43" Type="http://schemas.openxmlformats.org/officeDocument/2006/relationships/font" Target="fonts/HelveticaNeue-regular.fntdata"/><Relationship Id="rId24" Type="http://schemas.openxmlformats.org/officeDocument/2006/relationships/slide" Target="slides/slide19.xml"/><Relationship Id="rId46" Type="http://schemas.openxmlformats.org/officeDocument/2006/relationships/font" Target="fonts/HelveticaNeue-bold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SemiBol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terSemiBold-italic.fntdata"/><Relationship Id="rId10" Type="http://schemas.openxmlformats.org/officeDocument/2006/relationships/slide" Target="slides/slide5.xml"/><Relationship Id="rId32" Type="http://schemas.openxmlformats.org/officeDocument/2006/relationships/font" Target="fonts/InterSemiBold-bold.fntdata"/><Relationship Id="rId13" Type="http://schemas.openxmlformats.org/officeDocument/2006/relationships/slide" Target="slides/slide8.xml"/><Relationship Id="rId35" Type="http://schemas.openxmlformats.org/officeDocument/2006/relationships/font" Target="fonts/InterLight-regular.fntdata"/><Relationship Id="rId12" Type="http://schemas.openxmlformats.org/officeDocument/2006/relationships/slide" Target="slides/slide7.xml"/><Relationship Id="rId34" Type="http://schemas.openxmlformats.org/officeDocument/2006/relationships/font" Target="fonts/Inter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InterLight-italic.fntdata"/><Relationship Id="rId14" Type="http://schemas.openxmlformats.org/officeDocument/2006/relationships/slide" Target="slides/slide9.xml"/><Relationship Id="rId36" Type="http://schemas.openxmlformats.org/officeDocument/2006/relationships/font" Target="fonts/InterLight-bold.fntdata"/><Relationship Id="rId17" Type="http://schemas.openxmlformats.org/officeDocument/2006/relationships/slide" Target="slides/slide12.xml"/><Relationship Id="rId39" Type="http://schemas.openxmlformats.org/officeDocument/2006/relationships/font" Target="fonts/Inter-regular.fntdata"/><Relationship Id="rId16" Type="http://schemas.openxmlformats.org/officeDocument/2006/relationships/slide" Target="slides/slide11.xml"/><Relationship Id="rId38" Type="http://schemas.openxmlformats.org/officeDocument/2006/relationships/font" Target="fonts/Inter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bedb1cb88_1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1bedb1cb88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bedb1cb88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1bedb1cb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bedb1cb88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bedb1cb8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bedb1cb8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bedb1cb8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c0bc865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c0bc865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c0bc8657c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c0bc8657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46be5f0d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46be5f0d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46be5f0d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a46be5f0d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c0bc8657c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c0bc8657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c0bc8657c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c0bc8657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c007f74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c007f74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implementation and risk management </a:t>
            </a:r>
            <a:r>
              <a:rPr lang="en-US"/>
              <a:t>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007f74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007f74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c007f749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c007f74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modern web application detection: using port 8080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agent fuzzer check: standard stuff about our robots file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 library detection: third-party dependencies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affect our security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informational </a:t>
            </a:r>
            <a:r>
              <a:rPr lang="en-US"/>
              <a:t>alerts</a:t>
            </a:r>
            <a:r>
              <a:rPr lang="en-US"/>
              <a:t> with medium confidence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high risk issue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maintain good security practices with minor issues detected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c007f749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c007f749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Our team has stayed together throughout the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Whenever we hit technical challenges, we just did some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If requirements changed, we handled them right away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And we're always keeping an eye on security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now All our identified risks are now closed - which means our strategy is working perfectly!</a:t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c0bc8657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c0bc8657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 iteration 3, we focused on the CRUD of products and orders, and implemented the comments and message functionalities. Demo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bdd32f4b8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31bdd32f4b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user authentication and email verification; CRUD of products and orders; comments and message functionalities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bedb1cb8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1bedb1c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/>
              <a:t>After three iterations, our system now allows users to access, search, list, post, favorite, buy, sell, and cancel item orders. Additionally, admin accounts are available for system management.(e.g. ban/unban user, online/offline items and </a:t>
            </a:r>
            <a:r>
              <a:rPr lang="en-US"/>
              <a:t>cancel</a:t>
            </a:r>
            <a:r>
              <a:rPr lang="en-US"/>
              <a:t> orders). Apart from the functionalities, our UI is quite user-friendly and pretty nice.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next part is system design. I believe we covered it in detail during the last iteration, so I’ll focus on highlighting some key points. First of all, I believe we have built a complex and robust system. As shown in the UI flow and class diagrams, we have several key components, including user, item, order, and communication. Here, I want to emphasize that, due to the large number of images in our system, we need to develop a highly efficient image service for items and user avatars. Additionally, we have built a task scheduler to handle asynchronous tasks.Apart from the functionalities, we also have several non-functional requirements, including usability, reliability, high performance, and security, as well as CI/CD. I will have Allen provide an introduction to these parts.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talk about what to improve in the future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Use 2 docker files for </a:t>
            </a:r>
            <a:r>
              <a:rPr lang="en-US"/>
              <a:t>development</a:t>
            </a:r>
            <a:r>
              <a:rPr lang="en-US"/>
              <a:t> and production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Upload the production docker file directly to the ali cloud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add automatic test into the action to ensure there is no bugs in the docker image.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i="0" sz="5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Char char="●"/>
              <a:defRPr b="0" i="0" sz="1800" u="none" cap="none" strike="noStrike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SemiBold"/>
              <a:buChar char="○"/>
              <a:defRPr b="0" i="0" sz="1400" u="none" cap="none" strike="noStrike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11" Type="http://schemas.openxmlformats.org/officeDocument/2006/relationships/image" Target="../media/image36.png"/><Relationship Id="rId10" Type="http://schemas.openxmlformats.org/officeDocument/2006/relationships/image" Target="../media/image30.png"/><Relationship Id="rId9" Type="http://schemas.openxmlformats.org/officeDocument/2006/relationships/image" Target="../media/image40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jp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11.jpg"/><Relationship Id="rId7" Type="http://schemas.openxmlformats.org/officeDocument/2006/relationships/image" Target="../media/image6.jpg"/><Relationship Id="rId8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OW8JnK1BVSVMWshY5GssWRIRRAYWItSP/view?usp=shari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bu-cs673f24a2team2.atlassian.net/jira/software/projects/SCRUM/boards/1/reports/burnup" TargetMode="External"/><Relationship Id="rId5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1" Type="http://schemas.openxmlformats.org/officeDocument/2006/relationships/image" Target="../media/image1.png"/><Relationship Id="rId10" Type="http://schemas.openxmlformats.org/officeDocument/2006/relationships/image" Target="../media/image14.png"/><Relationship Id="rId12" Type="http://schemas.openxmlformats.org/officeDocument/2006/relationships/image" Target="../media/image9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/>
          <p:nvPr>
            <p:ph type="ctrTitle"/>
          </p:nvPr>
        </p:nvSpPr>
        <p:spPr>
          <a:xfrm>
            <a:off x="311708" y="744576"/>
            <a:ext cx="8520600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533"/>
              <a:buNone/>
            </a:pPr>
            <a:r>
              <a:rPr lang="en-US" sz="6755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Campus Exchange</a:t>
            </a: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4024"/>
              <a:buNone/>
            </a:pPr>
            <a:r>
              <a:rPr lang="en-US" sz="4311">
                <a:solidFill>
                  <a:srgbClr val="79CBF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Second-hand Trading App</a:t>
            </a:r>
            <a:endParaRPr sz="4311">
              <a:solidFill>
                <a:srgbClr val="79CBF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"/>
          <p:cNvSpPr txBox="1"/>
          <p:nvPr>
            <p:ph idx="1" type="subTitle"/>
          </p:nvPr>
        </p:nvSpPr>
        <p:spPr>
          <a:xfrm>
            <a:off x="1080654" y="2834124"/>
            <a:ext cx="7751645" cy="14884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CS673 Software Engineering Iteration 3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Team2: Scrumble Bug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Date: Dec 5 2024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bedb1cb88_1_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>
                <a:solidFill>
                  <a:schemeClr val="dk1"/>
                </a:solidFill>
              </a:rPr>
              <a:t>Deployment - CD </a:t>
            </a:r>
            <a:r>
              <a:rPr lang="en-US"/>
              <a:t>for version-2</a:t>
            </a:r>
            <a:endParaRPr/>
          </a:p>
        </p:txBody>
      </p:sp>
      <p:sp>
        <p:nvSpPr>
          <p:cNvPr id="157" name="Google Shape;157;g31bedb1cb88_1_49"/>
          <p:cNvSpPr txBox="1"/>
          <p:nvPr/>
        </p:nvSpPr>
        <p:spPr>
          <a:xfrm>
            <a:off x="731850" y="1289425"/>
            <a:ext cx="46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action for CI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8" name="Google Shape;158;g31bedb1cb88_1_49"/>
          <p:cNvSpPr/>
          <p:nvPr/>
        </p:nvSpPr>
        <p:spPr>
          <a:xfrm>
            <a:off x="1142000" y="1828275"/>
            <a:ext cx="1375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SemiBold"/>
                <a:ea typeface="Inter SemiBold"/>
                <a:cs typeface="Inter SemiBold"/>
                <a:sym typeface="Inter SemiBold"/>
              </a:rPr>
              <a:t>github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9" name="Google Shape;159;g31bedb1cb88_1_49"/>
          <p:cNvSpPr txBox="1"/>
          <p:nvPr/>
        </p:nvSpPr>
        <p:spPr>
          <a:xfrm>
            <a:off x="1415450" y="2478125"/>
            <a:ext cx="46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complete!</a:t>
            </a:r>
            <a:endParaRPr sz="11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0" name="Google Shape;160;g31bedb1cb88_1_49"/>
          <p:cNvSpPr/>
          <p:nvPr/>
        </p:nvSpPr>
        <p:spPr>
          <a:xfrm>
            <a:off x="3096250" y="1828275"/>
            <a:ext cx="466500" cy="35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1" name="Google Shape;161;g31bedb1cb88_1_49"/>
          <p:cNvSpPr/>
          <p:nvPr/>
        </p:nvSpPr>
        <p:spPr>
          <a:xfrm>
            <a:off x="3924600" y="1804125"/>
            <a:ext cx="1375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SemiBold"/>
                <a:ea typeface="Inter SemiBold"/>
                <a:cs typeface="Inter SemiBold"/>
                <a:sym typeface="Inter SemiBold"/>
              </a:rPr>
              <a:t>hub.docker.com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2" name="Google Shape;162;g31bedb1cb88_1_49"/>
          <p:cNvSpPr/>
          <p:nvPr/>
        </p:nvSpPr>
        <p:spPr>
          <a:xfrm>
            <a:off x="5605425" y="1812225"/>
            <a:ext cx="514800" cy="38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3" name="Google Shape;163;g31bedb1cb88_1_49"/>
          <p:cNvSpPr/>
          <p:nvPr/>
        </p:nvSpPr>
        <p:spPr>
          <a:xfrm>
            <a:off x="6506150" y="1751125"/>
            <a:ext cx="15441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SemiBold"/>
                <a:ea typeface="Inter SemiBold"/>
                <a:cs typeface="Inter SemiBold"/>
                <a:sym typeface="Inter SemiBold"/>
              </a:rPr>
              <a:t>K8S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SemiBold"/>
                <a:ea typeface="Inter SemiBold"/>
                <a:cs typeface="Inter SemiBold"/>
                <a:sym typeface="Inter SemiBold"/>
              </a:rPr>
              <a:t>cluster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4" name="Google Shape;164;g31bedb1cb88_1_49"/>
          <p:cNvSpPr txBox="1"/>
          <p:nvPr/>
        </p:nvSpPr>
        <p:spPr>
          <a:xfrm>
            <a:off x="5468675" y="1350925"/>
            <a:ext cx="340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CD start</a:t>
            </a:r>
            <a:endParaRPr sz="1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5" name="Google Shape;165;g31bedb1cb88_1_49"/>
          <p:cNvSpPr/>
          <p:nvPr/>
        </p:nvSpPr>
        <p:spPr>
          <a:xfrm>
            <a:off x="7085150" y="2478125"/>
            <a:ext cx="386100" cy="772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6" name="Google Shape;166;g31bedb1cb88_1_49"/>
          <p:cNvSpPr txBox="1"/>
          <p:nvPr/>
        </p:nvSpPr>
        <p:spPr>
          <a:xfrm>
            <a:off x="7511400" y="2571750"/>
            <a:ext cx="163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always pull the image</a:t>
            </a:r>
            <a:endParaRPr sz="1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7" name="Google Shape;167;g31bedb1cb88_1_49"/>
          <p:cNvSpPr txBox="1"/>
          <p:nvPr/>
        </p:nvSpPr>
        <p:spPr>
          <a:xfrm>
            <a:off x="6473975" y="34367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create an extra pod</a:t>
            </a:r>
            <a:endParaRPr sz="1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and then </a:t>
            </a:r>
            <a:r>
              <a:rPr lang="en-US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deploy</a:t>
            </a:r>
            <a:r>
              <a:rPr lang="en-US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the container</a:t>
            </a:r>
            <a:endParaRPr sz="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8" name="Google Shape;168;g31bedb1cb88_1_49"/>
          <p:cNvSpPr/>
          <p:nvPr/>
        </p:nvSpPr>
        <p:spPr>
          <a:xfrm>
            <a:off x="5428500" y="3520700"/>
            <a:ext cx="772200" cy="386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9" name="Google Shape;169;g31bedb1cb88_1_49"/>
          <p:cNvSpPr txBox="1"/>
          <p:nvPr/>
        </p:nvSpPr>
        <p:spPr>
          <a:xfrm>
            <a:off x="3667250" y="3493000"/>
            <a:ext cx="46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CD complete!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0" name="Google Shape;170;g31bedb1cb88_1_49"/>
          <p:cNvSpPr txBox="1"/>
          <p:nvPr/>
        </p:nvSpPr>
        <p:spPr>
          <a:xfrm>
            <a:off x="6667000" y="177525"/>
            <a:ext cx="29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webhook</a:t>
            </a:r>
            <a:endParaRPr sz="9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1" name="Google Shape;171;g31bedb1cb88_1_49"/>
          <p:cNvSpPr/>
          <p:nvPr/>
        </p:nvSpPr>
        <p:spPr>
          <a:xfrm>
            <a:off x="7085150" y="621925"/>
            <a:ext cx="2172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2" name="Google Shape;172;g31bedb1cb88_1_49"/>
          <p:cNvSpPr txBox="1"/>
          <p:nvPr/>
        </p:nvSpPr>
        <p:spPr>
          <a:xfrm>
            <a:off x="3039975" y="2215688"/>
            <a:ext cx="463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push</a:t>
            </a:r>
            <a:endParaRPr sz="1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3" name="Google Shape;173;g31bedb1cb88_1_49"/>
          <p:cNvSpPr txBox="1"/>
          <p:nvPr/>
        </p:nvSpPr>
        <p:spPr>
          <a:xfrm>
            <a:off x="6803700" y="1335625"/>
            <a:ext cx="176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alicloud API</a:t>
            </a:r>
            <a:endParaRPr sz="1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bedb1cb88_0_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>
                <a:solidFill>
                  <a:schemeClr val="dk1"/>
                </a:solidFill>
              </a:rPr>
              <a:t>Deployment - </a:t>
            </a:r>
            <a:r>
              <a:rPr lang="en-US"/>
              <a:t>network architecture</a:t>
            </a:r>
            <a:br>
              <a:rPr lang="en-US"/>
            </a:br>
            <a:endParaRPr/>
          </a:p>
        </p:txBody>
      </p:sp>
      <p:pic>
        <p:nvPicPr>
          <p:cNvPr id="179" name="Google Shape;179;g31bedb1cb8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300" y="633325"/>
            <a:ext cx="4361475" cy="408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1bedb1cb88_0_5"/>
          <p:cNvSpPr txBox="1"/>
          <p:nvPr/>
        </p:nvSpPr>
        <p:spPr>
          <a:xfrm>
            <a:off x="362175" y="1854700"/>
            <a:ext cx="50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1" name="Google Shape;181;g31bedb1cb88_0_5"/>
          <p:cNvSpPr txBox="1"/>
          <p:nvPr/>
        </p:nvSpPr>
        <p:spPr>
          <a:xfrm>
            <a:off x="419550" y="1424450"/>
            <a:ext cx="44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Creation and Allocation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2" name="Google Shape;182;g31bedb1cb88_0_5"/>
          <p:cNvSpPr txBox="1"/>
          <p:nvPr/>
        </p:nvSpPr>
        <p:spPr>
          <a:xfrm>
            <a:off x="450650" y="2185850"/>
            <a:ext cx="44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Traffic Forwarding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3" name="Google Shape;183;g31bedb1cb88_0_5"/>
          <p:cNvSpPr txBox="1"/>
          <p:nvPr/>
        </p:nvSpPr>
        <p:spPr>
          <a:xfrm>
            <a:off x="450650" y="2900675"/>
            <a:ext cx="447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Configuring Routing and Health Checks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bedb1cb88_2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1bedb1cb88_2_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1bedb1cb88_2_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g31bedb1cb88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0" y="264415"/>
            <a:ext cx="9144003" cy="4156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bedb1cb88_2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1bedb1cb88_2_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1bedb1cb88_2_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g31bedb1cb88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075"/>
            <a:ext cx="9103800" cy="27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c0bc8657c_2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QA Processes and Tools Used</a:t>
            </a:r>
            <a:endParaRPr/>
          </a:p>
        </p:txBody>
      </p:sp>
      <p:sp>
        <p:nvSpPr>
          <p:cNvPr id="205" name="Google Shape;205;g31c0bc8657c_2_0"/>
          <p:cNvSpPr txBox="1"/>
          <p:nvPr>
            <p:ph idx="1" type="body"/>
          </p:nvPr>
        </p:nvSpPr>
        <p:spPr>
          <a:xfrm>
            <a:off x="311700" y="1152475"/>
            <a:ext cx="433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Automation Testing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Initially, </a:t>
            </a:r>
            <a:r>
              <a:rPr b="1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Selenium automation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tests focused on one core service. As the project evolved, </a:t>
            </a:r>
            <a:r>
              <a:rPr lang="en-US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expanded the scope to cover most of the other services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ensuring comprehensive test coverage across the application.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31c0bc8657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849" y="918325"/>
            <a:ext cx="2699326" cy="35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1c0bc8657c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925" y="1622837"/>
            <a:ext cx="836275" cy="8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1c0bc8657c_2_0"/>
          <p:cNvPicPr preferRelativeResize="0"/>
          <p:nvPr/>
        </p:nvPicPr>
        <p:blipFill rotWithShape="1">
          <a:blip r:embed="rId5">
            <a:alphaModFix/>
          </a:blip>
          <a:srcRect b="0" l="0" r="40532" t="0"/>
          <a:stretch/>
        </p:blipFill>
        <p:spPr>
          <a:xfrm>
            <a:off x="799950" y="2917520"/>
            <a:ext cx="4904248" cy="7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1c0bc8657c_2_0"/>
          <p:cNvPicPr preferRelativeResize="0"/>
          <p:nvPr/>
        </p:nvPicPr>
        <p:blipFill rotWithShape="1">
          <a:blip r:embed="rId6">
            <a:alphaModFix/>
          </a:blip>
          <a:srcRect b="0" l="0" r="46366" t="0"/>
          <a:stretch/>
        </p:blipFill>
        <p:spPr>
          <a:xfrm>
            <a:off x="799950" y="3664470"/>
            <a:ext cx="4904248" cy="7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c0bc8657c_2_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Continued…</a:t>
            </a:r>
            <a:endParaRPr/>
          </a:p>
        </p:txBody>
      </p:sp>
      <p:sp>
        <p:nvSpPr>
          <p:cNvPr id="215" name="Google Shape;215;g31c0bc8657c_2_38"/>
          <p:cNvSpPr txBox="1"/>
          <p:nvPr>
            <p:ph idx="1" type="body"/>
          </p:nvPr>
        </p:nvSpPr>
        <p:spPr>
          <a:xfrm>
            <a:off x="311700" y="1152475"/>
            <a:ext cx="85206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Defect Management: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used </a:t>
            </a:r>
            <a:r>
              <a:rPr b="1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Issues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1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JIRA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systematically track and manage defects. Every identified bug was logged, discussed, and assigned for resolution. For instance, during the latest deployment, we identified and closed </a:t>
            </a:r>
            <a:r>
              <a:rPr b="1" lang="en-US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critical and 10 minor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issues using this process.</a:t>
            </a:r>
            <a:endParaRPr/>
          </a:p>
        </p:txBody>
      </p:sp>
      <p:sp>
        <p:nvSpPr>
          <p:cNvPr id="216" name="Google Shape;216;g31c0bc8657c_2_38"/>
          <p:cNvSpPr/>
          <p:nvPr/>
        </p:nvSpPr>
        <p:spPr>
          <a:xfrm>
            <a:off x="710701" y="2213026"/>
            <a:ext cx="3861300" cy="2575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17" name="Google Shape;217;g31c0bc8657c_2_38"/>
          <p:cNvPicPr preferRelativeResize="0"/>
          <p:nvPr/>
        </p:nvPicPr>
        <p:blipFill rotWithShape="1">
          <a:blip r:embed="rId3">
            <a:alphaModFix/>
          </a:blip>
          <a:srcRect b="0" l="0" r="0" t="11079"/>
          <a:stretch/>
        </p:blipFill>
        <p:spPr>
          <a:xfrm>
            <a:off x="841737" y="2461612"/>
            <a:ext cx="3599227" cy="20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1c0bc8657c_2_38"/>
          <p:cNvSpPr/>
          <p:nvPr/>
        </p:nvSpPr>
        <p:spPr>
          <a:xfrm>
            <a:off x="4624326" y="2213026"/>
            <a:ext cx="3861300" cy="2575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19" name="Google Shape;219;g31c0bc8657c_2_38"/>
          <p:cNvPicPr preferRelativeResize="0"/>
          <p:nvPr/>
        </p:nvPicPr>
        <p:blipFill rotWithShape="1">
          <a:blip r:embed="rId4">
            <a:alphaModFix/>
          </a:blip>
          <a:srcRect b="0" l="7804" r="7821" t="4159"/>
          <a:stretch/>
        </p:blipFill>
        <p:spPr>
          <a:xfrm>
            <a:off x="4918225" y="2293413"/>
            <a:ext cx="3273523" cy="24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46be5f0d4_0_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Code Analysis using SonarLint</a:t>
            </a:r>
            <a:endParaRPr/>
          </a:p>
        </p:txBody>
      </p:sp>
      <p:pic>
        <p:nvPicPr>
          <p:cNvPr id="225" name="Google Shape;225;g2a46be5f0d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50" y="959450"/>
            <a:ext cx="6311700" cy="40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a46be5f0d4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700" y="445026"/>
            <a:ext cx="1167350" cy="11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a46be5f0d4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147" y="959450"/>
            <a:ext cx="6311700" cy="40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a46be5f0d4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150" y="959450"/>
            <a:ext cx="6311700" cy="409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a46be5f0d4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150" y="959450"/>
            <a:ext cx="6311726" cy="40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a46be5f0d4_0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150" y="959450"/>
            <a:ext cx="6311736" cy="40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a46be5f0d4_0_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150" y="959450"/>
            <a:ext cx="6311721" cy="40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a46be5f0d4_0_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9150" y="959450"/>
            <a:ext cx="6311700" cy="409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a46be5f0d4_0_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9150" y="959450"/>
            <a:ext cx="6311700" cy="409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46be5f0d4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Issues - Bugs and Code Quality changes</a:t>
            </a:r>
            <a:endParaRPr/>
          </a:p>
        </p:txBody>
      </p:sp>
      <p:pic>
        <p:nvPicPr>
          <p:cNvPr id="239" name="Google Shape;239;g2a46be5f0d4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850" y="1017725"/>
            <a:ext cx="588372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a46be5f0d4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850" y="1017725"/>
            <a:ext cx="5883725" cy="39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c0bc8657c_2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User - System Testing</a:t>
            </a:r>
            <a:endParaRPr/>
          </a:p>
        </p:txBody>
      </p:sp>
      <p:pic>
        <p:nvPicPr>
          <p:cNvPr id="246" name="Google Shape;246;g31c0bc8657c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00" y="1740600"/>
            <a:ext cx="3480175" cy="24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1c0bc8657c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375" y="1050525"/>
            <a:ext cx="384889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1c0bc8657c_2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63" y="0"/>
            <a:ext cx="84190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c0bc8657c_2_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Metrics (Final)</a:t>
            </a:r>
            <a:endParaRPr/>
          </a:p>
        </p:txBody>
      </p:sp>
      <p:pic>
        <p:nvPicPr>
          <p:cNvPr id="254" name="Google Shape;254;g31c0bc8657c_2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25" y="1017725"/>
            <a:ext cx="2970592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1c0bc8657c_2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017" y="1017725"/>
            <a:ext cx="539525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Team Building</a:t>
            </a:r>
            <a:endParaRPr/>
          </a:p>
        </p:txBody>
      </p:sp>
      <p:pic>
        <p:nvPicPr>
          <p:cNvPr descr="A person in a suit&#10;&#10;Description automatically generated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1141" y="1011753"/>
            <a:ext cx="1169993" cy="116999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smiling for a picture&#10;&#10;Description automatically generated" id="57" name="Google Shape;57;p2"/>
          <p:cNvPicPr preferRelativeResize="0"/>
          <p:nvPr/>
        </p:nvPicPr>
        <p:blipFill rotWithShape="1">
          <a:blip r:embed="rId4">
            <a:alphaModFix/>
          </a:blip>
          <a:srcRect b="26140" l="20035" r="14956" t="7785"/>
          <a:stretch/>
        </p:blipFill>
        <p:spPr>
          <a:xfrm>
            <a:off x="3031638" y="991830"/>
            <a:ext cx="1168185" cy="1187308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" name="Google Shape;58;p2"/>
          <p:cNvSpPr txBox="1"/>
          <p:nvPr>
            <p:ph idx="1" type="body"/>
          </p:nvPr>
        </p:nvSpPr>
        <p:spPr>
          <a:xfrm>
            <a:off x="487495" y="2106730"/>
            <a:ext cx="1613752" cy="11699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Srujana N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QA Leader</a:t>
            </a:r>
            <a:endParaRPr/>
          </a:p>
        </p:txBody>
      </p:sp>
      <p:pic>
        <p:nvPicPr>
          <p:cNvPr descr="A person in a green shirt&#10;&#10;Description automatically generated" id="59" name="Google Shape;5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7649" y="2708057"/>
            <a:ext cx="1169994" cy="1169994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/>
          <p:nvPr/>
        </p:nvSpPr>
        <p:spPr>
          <a:xfrm>
            <a:off x="916131" y="3860140"/>
            <a:ext cx="2370232" cy="1346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Yuanbin Man</a:t>
            </a:r>
            <a:endParaRPr/>
          </a:p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Requirement Leader</a:t>
            </a:r>
            <a:endParaRPr/>
          </a:p>
        </p:txBody>
      </p:sp>
      <p:pic>
        <p:nvPicPr>
          <p:cNvPr descr="A person standing on a bridge with a body of water and a city in the background&#10;&#10;Description automatically generated" id="61" name="Google Shape;61;p2"/>
          <p:cNvPicPr preferRelativeResize="0"/>
          <p:nvPr/>
        </p:nvPicPr>
        <p:blipFill rotWithShape="1">
          <a:blip r:embed="rId6">
            <a:alphaModFix/>
          </a:blip>
          <a:srcRect b="36158" l="37219" r="16827" t="2476"/>
          <a:stretch/>
        </p:blipFill>
        <p:spPr>
          <a:xfrm>
            <a:off x="4276390" y="2717632"/>
            <a:ext cx="1168185" cy="1169994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Google Shape;62;p2"/>
          <p:cNvSpPr txBox="1"/>
          <p:nvPr/>
        </p:nvSpPr>
        <p:spPr>
          <a:xfrm>
            <a:off x="3730161" y="3860139"/>
            <a:ext cx="2209897" cy="1346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 Li</a:t>
            </a:r>
            <a:endParaRPr/>
          </a:p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and Implementation Leader</a:t>
            </a:r>
            <a:endParaRPr/>
          </a:p>
        </p:txBody>
      </p:sp>
      <p:pic>
        <p:nvPicPr>
          <p:cNvPr descr="A person wearing glasses and smiling&#10;&#10;Description automatically generated" id="63" name="Google Shape;6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3322" y="2708057"/>
            <a:ext cx="1189145" cy="1189145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6486287" y="3872078"/>
            <a:ext cx="2209897" cy="1346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HungHsu Chen</a:t>
            </a:r>
            <a:endParaRPr/>
          </a:p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Configuration Leader</a:t>
            </a:r>
            <a:endParaRPr/>
          </a:p>
        </p:txBody>
      </p:sp>
      <p:sp>
        <p:nvSpPr>
          <p:cNvPr id="65" name="Google Shape;65;p2"/>
          <p:cNvSpPr txBox="1"/>
          <p:nvPr/>
        </p:nvSpPr>
        <p:spPr>
          <a:xfrm>
            <a:off x="2751470" y="2104980"/>
            <a:ext cx="1613752" cy="11699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Yueyihan Qi</a:t>
            </a:r>
            <a:endParaRPr/>
          </a:p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Leader</a:t>
            </a:r>
            <a:endParaRPr/>
          </a:p>
        </p:txBody>
      </p:sp>
      <p:sp>
        <p:nvSpPr>
          <p:cNvPr id="66" name="Google Shape;66;p2"/>
          <p:cNvSpPr txBox="1"/>
          <p:nvPr/>
        </p:nvSpPr>
        <p:spPr>
          <a:xfrm>
            <a:off x="5253272" y="2104980"/>
            <a:ext cx="1613752" cy="11699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5BAC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Yingtong Zhou</a:t>
            </a:r>
            <a:endParaRPr/>
          </a:p>
          <a:p>
            <a:pPr indent="0" lvl="0" marL="1397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SemiBold"/>
              <a:buNone/>
            </a:pPr>
            <a:r>
              <a:rPr b="0" i="0" lang="en-US" sz="1400" u="none" cap="none" strike="noStrike">
                <a:solidFill>
                  <a:srgbClr val="3B3B3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Leader</a:t>
            </a:r>
            <a:endParaRPr/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8">
            <a:alphaModFix/>
          </a:blip>
          <a:srcRect b="8464" l="22827" r="14836" t="8472"/>
          <a:stretch/>
        </p:blipFill>
        <p:spPr>
          <a:xfrm>
            <a:off x="487495" y="1011753"/>
            <a:ext cx="1203600" cy="1203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c007f7490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Authentication</a:t>
            </a:r>
            <a:endParaRPr/>
          </a:p>
        </p:txBody>
      </p:sp>
      <p:sp>
        <p:nvSpPr>
          <p:cNvPr id="261" name="Google Shape;261;g31c007f7490_0_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5915" lvl="0" marL="457200" marR="381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90"/>
              <a:buChar char="●"/>
            </a:pPr>
            <a:r>
              <a:rPr lang="en-US" sz="1690">
                <a:solidFill>
                  <a:schemeClr val="dk1"/>
                </a:solidFill>
              </a:rPr>
              <a:t>Secure SMTP email verification</a:t>
            </a:r>
            <a:endParaRPr sz="1690">
              <a:solidFill>
                <a:schemeClr val="dk1"/>
              </a:solidFill>
            </a:endParaRPr>
          </a:p>
          <a:p>
            <a:pPr indent="-335915" lvl="0" marL="457200" marR="381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90"/>
              <a:buChar char="●"/>
            </a:pPr>
            <a:r>
              <a:rPr lang="en-US" sz="1690">
                <a:solidFill>
                  <a:schemeClr val="dk1"/>
                </a:solidFill>
              </a:rPr>
              <a:t>6-digit verification codes</a:t>
            </a:r>
            <a:endParaRPr sz="1690">
              <a:solidFill>
                <a:schemeClr val="dk1"/>
              </a:solidFill>
            </a:endParaRPr>
          </a:p>
          <a:p>
            <a:pPr indent="-335915" lvl="0" marL="457200" marR="381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90"/>
              <a:buChar char="●"/>
            </a:pPr>
            <a:r>
              <a:rPr lang="en-US" sz="1690">
                <a:solidFill>
                  <a:schemeClr val="dk1"/>
                </a:solidFill>
              </a:rPr>
              <a:t>TLS encryption for data security</a:t>
            </a:r>
            <a:endParaRPr sz="1690">
              <a:solidFill>
                <a:schemeClr val="dk1"/>
              </a:solidFill>
            </a:endParaRPr>
          </a:p>
          <a:p>
            <a:pPr indent="-335915" lvl="0" marL="457200" marR="381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90"/>
              <a:buChar char="●"/>
            </a:pPr>
            <a:r>
              <a:rPr lang="en-US" sz="1690">
                <a:solidFill>
                  <a:schemeClr val="dk1"/>
                </a:solidFill>
              </a:rPr>
              <a:t>Real-time validation</a:t>
            </a:r>
            <a:endParaRPr sz="16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90">
              <a:solidFill>
                <a:schemeClr val="dk1"/>
              </a:solidFill>
            </a:endParaRPr>
          </a:p>
        </p:txBody>
      </p:sp>
      <p:sp>
        <p:nvSpPr>
          <p:cNvPr id="262" name="Google Shape;262;g31c007f7490_0_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g31c007f749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405" y="0"/>
            <a:ext cx="158474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1c007f749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75" y="2697525"/>
            <a:ext cx="4571973" cy="7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c007f7490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Scan Results Overview</a:t>
            </a:r>
            <a:endParaRPr/>
          </a:p>
        </p:txBody>
      </p:sp>
      <p:sp>
        <p:nvSpPr>
          <p:cNvPr id="270" name="Google Shape;270;g31c007f7490_0_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1c007f7490_0_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g31c007f749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00" y="1152476"/>
            <a:ext cx="6972099" cy="388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1c007f7490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775" y="63625"/>
            <a:ext cx="2678650" cy="8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c007f7490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1c007f7490_0_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1c007f7490_0_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g31c007f7490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50" y="960750"/>
            <a:ext cx="7529824" cy="37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1c007f7490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775" y="63625"/>
            <a:ext cx="2678650" cy="8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c007f7490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 Management</a:t>
            </a:r>
            <a:endParaRPr/>
          </a:p>
        </p:txBody>
      </p:sp>
      <p:sp>
        <p:nvSpPr>
          <p:cNvPr id="288" name="Google Shape;288;g31c007f7490_0_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1c007f7490_0_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g31c007f7490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75" y="1080150"/>
            <a:ext cx="7476449" cy="390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 txBox="1"/>
          <p:nvPr>
            <p:ph type="ctrTitle"/>
          </p:nvPr>
        </p:nvSpPr>
        <p:spPr>
          <a:xfrm>
            <a:off x="311708" y="744576"/>
            <a:ext cx="8520600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311">
                <a:solidFill>
                  <a:schemeClr val="dk1"/>
                </a:solidFill>
              </a:rPr>
              <a:t>Demo</a:t>
            </a:r>
            <a:endParaRPr sz="4311">
              <a:solidFill>
                <a:schemeClr val="dk1"/>
              </a:solidFill>
            </a:endParaRPr>
          </a:p>
        </p:txBody>
      </p:sp>
      <p:sp>
        <p:nvSpPr>
          <p:cNvPr id="296" name="Google Shape;296;p9"/>
          <p:cNvSpPr txBox="1"/>
          <p:nvPr/>
        </p:nvSpPr>
        <p:spPr>
          <a:xfrm>
            <a:off x="1381975" y="4789500"/>
            <a:ext cx="1084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https://drive.google.com/file/d/1OW8JnK1BVSVMWshY5GssWRIRRAYWItSP/view?usp=sharing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"/>
          <p:cNvSpPr txBox="1"/>
          <p:nvPr>
            <p:ph type="ctrTitle"/>
          </p:nvPr>
        </p:nvSpPr>
        <p:spPr>
          <a:xfrm>
            <a:off x="311708" y="744576"/>
            <a:ext cx="8520600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311">
                <a:solidFill>
                  <a:srgbClr val="79CBF7"/>
                </a:solidFill>
              </a:rPr>
              <a:t>Thank you!</a:t>
            </a:r>
            <a:endParaRPr sz="4311">
              <a:solidFill>
                <a:srgbClr val="79CBF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c0bc8657c_4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73" name="Google Shape;73;g31c0bc8657c_4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Project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User 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Project fulfillment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System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Deployment CI/CD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Testing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>
                <a:solidFill>
                  <a:schemeClr val="dk1"/>
                </a:solidFill>
              </a:rPr>
              <a:t>Project Overview @Yingtong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sp>
        <p:nvSpPr>
          <p:cNvPr id="79" name="Google Shape;79;p3"/>
          <p:cNvSpPr txBox="1"/>
          <p:nvPr>
            <p:ph idx="1" type="body"/>
          </p:nvPr>
        </p:nvSpPr>
        <p:spPr>
          <a:xfrm>
            <a:off x="215453" y="1153925"/>
            <a:ext cx="78957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Campus Exchange</a:t>
            </a:r>
            <a:endParaRPr b="1" sz="17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peer-to-peer platform for BU students to buy and sell used items within campus.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262626"/>
              </a:solidFill>
            </a:endParaRPr>
          </a:p>
          <a:p>
            <a:pPr indent="-228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36700" y="2051200"/>
            <a:ext cx="11256899" cy="393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bdd32f4b8_1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User Story</a:t>
            </a:r>
            <a:r>
              <a:rPr lang="en-US" sz="2800">
                <a:solidFill>
                  <a:schemeClr val="dk1"/>
                </a:solidFill>
              </a:rPr>
              <a:t> @Yingtong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sp>
        <p:nvSpPr>
          <p:cNvPr id="86" name="Google Shape;86;g31bdd32f4b8_1_1"/>
          <p:cNvSpPr txBox="1"/>
          <p:nvPr>
            <p:ph idx="1" type="body"/>
          </p:nvPr>
        </p:nvSpPr>
        <p:spPr>
          <a:xfrm>
            <a:off x="215447" y="1153925"/>
            <a:ext cx="42624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600">
                <a:solidFill>
                  <a:schemeClr val="dk1"/>
                </a:solidFill>
              </a:rPr>
              <a:t>User stories finished: 12</a:t>
            </a:r>
            <a:endParaRPr b="1" sz="1600">
              <a:solidFill>
                <a:schemeClr val="dk1"/>
              </a:solidFill>
            </a:endParaRPr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600">
                <a:solidFill>
                  <a:schemeClr val="dk1"/>
                </a:solidFill>
              </a:rPr>
              <a:t>Story points gained: 54</a:t>
            </a:r>
            <a:endParaRPr b="1" sz="1600">
              <a:solidFill>
                <a:schemeClr val="dk1"/>
              </a:solidFill>
            </a:endParaRPr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262626"/>
              </a:solidFill>
            </a:endParaRPr>
          </a:p>
          <a:p>
            <a:pPr indent="-228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87" name="Google Shape;87;g31bdd32f4b8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225" y="1836650"/>
            <a:ext cx="6292849" cy="29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31bdd32f4b8_1_1"/>
          <p:cNvSpPr txBox="1"/>
          <p:nvPr/>
        </p:nvSpPr>
        <p:spPr>
          <a:xfrm>
            <a:off x="2618375" y="4789500"/>
            <a:ext cx="681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https://bu-cs673f24a2team2.atlassian.net/jira/software/projects/SCRUM/boards/1/reports/burnup</a:t>
            </a:r>
            <a:endParaRPr sz="15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9" name="Google Shape;89;g31bdd32f4b8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225" y="2047975"/>
            <a:ext cx="2334149" cy="290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bedb1cb88_0_0"/>
          <p:cNvSpPr/>
          <p:nvPr/>
        </p:nvSpPr>
        <p:spPr>
          <a:xfrm>
            <a:off x="1419600" y="2315125"/>
            <a:ext cx="7324200" cy="2458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5" name="Google Shape;95;g31bedb1cb88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Project </a:t>
            </a:r>
            <a:r>
              <a:rPr lang="en-US"/>
              <a:t>Fulfillment</a:t>
            </a:r>
            <a:r>
              <a:rPr lang="en-US" sz="2800">
                <a:solidFill>
                  <a:schemeClr val="dk1"/>
                </a:solidFill>
              </a:rPr>
              <a:t> @Yuanbin</a:t>
            </a:r>
            <a:endParaRPr/>
          </a:p>
        </p:txBody>
      </p:sp>
      <p:sp>
        <p:nvSpPr>
          <p:cNvPr id="96" name="Google Shape;96;g31bedb1cb88_0_0"/>
          <p:cNvSpPr txBox="1"/>
          <p:nvPr/>
        </p:nvSpPr>
        <p:spPr>
          <a:xfrm>
            <a:off x="386725" y="1014225"/>
            <a:ext cx="85689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Users can </a:t>
            </a:r>
            <a:r>
              <a:rPr i="1" lang="en-US" sz="1800" u="sng">
                <a:solidFill>
                  <a:schemeClr val="dk1"/>
                </a:solidFill>
              </a:rPr>
              <a:t>access</a:t>
            </a:r>
            <a:r>
              <a:rPr lang="en-US" sz="1800" u="sng">
                <a:solidFill>
                  <a:schemeClr val="dk1"/>
                </a:solidFill>
              </a:rPr>
              <a:t>, </a:t>
            </a:r>
            <a:r>
              <a:rPr i="1" lang="en-US" sz="1800" u="sng">
                <a:solidFill>
                  <a:schemeClr val="dk1"/>
                </a:solidFill>
              </a:rPr>
              <a:t>search</a:t>
            </a:r>
            <a:r>
              <a:rPr lang="en-US" sz="1800" u="sng">
                <a:solidFill>
                  <a:schemeClr val="dk1"/>
                </a:solidFill>
              </a:rPr>
              <a:t>, </a:t>
            </a:r>
            <a:r>
              <a:rPr i="1" lang="en-US" sz="1800" u="sng">
                <a:solidFill>
                  <a:schemeClr val="dk1"/>
                </a:solidFill>
              </a:rPr>
              <a:t>list,</a:t>
            </a:r>
            <a:r>
              <a:rPr lang="en-US" sz="1800" u="sng">
                <a:solidFill>
                  <a:schemeClr val="dk1"/>
                </a:solidFill>
              </a:rPr>
              <a:t> post, </a:t>
            </a:r>
            <a:r>
              <a:rPr i="1" lang="en-US" sz="1800" u="sng">
                <a:solidFill>
                  <a:schemeClr val="dk1"/>
                </a:solidFill>
              </a:rPr>
              <a:t>favorite</a:t>
            </a:r>
            <a:r>
              <a:rPr lang="en-US" sz="1800" u="sng">
                <a:solidFill>
                  <a:schemeClr val="dk1"/>
                </a:solidFill>
              </a:rPr>
              <a:t>, </a:t>
            </a:r>
            <a:r>
              <a:rPr i="1" lang="en-US" sz="1800" u="sng">
                <a:solidFill>
                  <a:schemeClr val="dk1"/>
                </a:solidFill>
              </a:rPr>
              <a:t>buy,</a:t>
            </a:r>
            <a:r>
              <a:rPr lang="en-US" sz="1800" u="sng">
                <a:solidFill>
                  <a:schemeClr val="dk1"/>
                </a:solidFill>
              </a:rPr>
              <a:t> and </a:t>
            </a:r>
            <a:r>
              <a:rPr i="1" lang="en-US" sz="1800" u="sng">
                <a:solidFill>
                  <a:schemeClr val="dk1"/>
                </a:solidFill>
              </a:rPr>
              <a:t>sell</a:t>
            </a:r>
            <a:r>
              <a:rPr lang="en-US" sz="1800" u="sng">
                <a:solidFill>
                  <a:schemeClr val="dk1"/>
                </a:solidFill>
              </a:rPr>
              <a:t> and cancel orders for items</a:t>
            </a:r>
            <a:r>
              <a:rPr lang="en-US" sz="1800">
                <a:solidFill>
                  <a:schemeClr val="dk1"/>
                </a:solidFill>
              </a:rPr>
              <a:t>. </a:t>
            </a:r>
            <a:r>
              <a:rPr lang="en-US" sz="1800">
                <a:solidFill>
                  <a:schemeClr val="dk1"/>
                </a:solidFill>
              </a:rPr>
              <a:t>Additionally</a:t>
            </a:r>
            <a:r>
              <a:rPr lang="en-US" sz="1800">
                <a:solidFill>
                  <a:schemeClr val="dk1"/>
                </a:solidFill>
              </a:rPr>
              <a:t>, we provide </a:t>
            </a:r>
            <a:r>
              <a:rPr i="1" lang="en-US" sz="1800" u="sng">
                <a:solidFill>
                  <a:schemeClr val="dk1"/>
                </a:solidFill>
              </a:rPr>
              <a:t>admin accounts</a:t>
            </a:r>
            <a:r>
              <a:rPr lang="en-US" sz="1800">
                <a:solidFill>
                  <a:schemeClr val="dk1"/>
                </a:solidFill>
              </a:rPr>
              <a:t> for system management.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7" name="Google Shape;97;g31bedb1cb8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0" y="3770174"/>
            <a:ext cx="1479552" cy="90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200000" dist="19050">
              <a:srgbClr val="000000">
                <a:alpha val="60000"/>
              </a:srgbClr>
            </a:outerShdw>
          </a:effectLst>
        </p:spPr>
      </p:pic>
      <p:pic>
        <p:nvPicPr>
          <p:cNvPr id="98" name="Google Shape;98;g31bedb1cb8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838" y="2162725"/>
            <a:ext cx="1479550" cy="945849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200000" dist="19050">
              <a:srgbClr val="000000">
                <a:alpha val="60000"/>
              </a:srgbClr>
            </a:outerShdw>
          </a:effectLst>
        </p:spPr>
      </p:pic>
      <p:pic>
        <p:nvPicPr>
          <p:cNvPr id="99" name="Google Shape;99;g31bedb1cb8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6875" y="2162725"/>
            <a:ext cx="1479549" cy="9458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200000" dist="19050">
              <a:srgbClr val="000000">
                <a:alpha val="60000"/>
              </a:srgbClr>
            </a:outerShdw>
          </a:effectLst>
        </p:spPr>
      </p:pic>
      <p:pic>
        <p:nvPicPr>
          <p:cNvPr id="100" name="Google Shape;100;g31bedb1cb8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7363" y="2162725"/>
            <a:ext cx="1479551" cy="945851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200000" dist="19050">
              <a:srgbClr val="000000">
                <a:alpha val="60000"/>
              </a:srgbClr>
            </a:outerShdw>
          </a:effectLst>
        </p:spPr>
      </p:pic>
      <p:pic>
        <p:nvPicPr>
          <p:cNvPr id="101" name="Google Shape;101;g31bedb1cb8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7000" y="3770175"/>
            <a:ext cx="1479526" cy="904701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200000" dist="19050">
              <a:srgbClr val="000000">
                <a:alpha val="60000"/>
              </a:srgbClr>
            </a:outerShdw>
          </a:effectLst>
        </p:spPr>
      </p:pic>
      <p:pic>
        <p:nvPicPr>
          <p:cNvPr id="102" name="Google Shape;102;g31bedb1cb88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0349" y="3770175"/>
            <a:ext cx="1479523" cy="904699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200000" dist="19050">
              <a:srgbClr val="000000">
                <a:alpha val="60000"/>
              </a:srgbClr>
            </a:outerShdw>
          </a:effectLst>
        </p:spPr>
      </p:pic>
      <p:pic>
        <p:nvPicPr>
          <p:cNvPr id="103" name="Google Shape;103;g31bedb1cb88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4375" y="3749600"/>
            <a:ext cx="1479525" cy="9458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200000" dist="19050">
              <a:srgbClr val="000000">
                <a:alpha val="60000"/>
              </a:srgbClr>
            </a:outerShdw>
          </a:effectLst>
        </p:spPr>
      </p:pic>
      <p:pic>
        <p:nvPicPr>
          <p:cNvPr id="104" name="Google Shape;104;g31bedb1cb88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58325" y="2162725"/>
            <a:ext cx="1527599" cy="945849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200000" dist="19050">
              <a:srgbClr val="000000">
                <a:alpha val="60000"/>
              </a:srgbClr>
            </a:outerShdw>
          </a:effectLst>
        </p:spPr>
      </p:pic>
      <p:pic>
        <p:nvPicPr>
          <p:cNvPr id="105" name="Google Shape;105;g31bedb1cb88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89913" y="3770175"/>
            <a:ext cx="1479523" cy="904699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200000" dist="19050">
              <a:srgbClr val="000000">
                <a:alpha val="60000"/>
              </a:srgbClr>
            </a:outerShdw>
          </a:effectLst>
        </p:spPr>
      </p:pic>
      <p:pic>
        <p:nvPicPr>
          <p:cNvPr id="106" name="Google Shape;106;g31bedb1cb88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0700" y="2183299"/>
            <a:ext cx="829721" cy="9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1bedb1cb88_0_0"/>
          <p:cNvSpPr txBox="1"/>
          <p:nvPr/>
        </p:nvSpPr>
        <p:spPr>
          <a:xfrm>
            <a:off x="1807850" y="3129175"/>
            <a:ext cx="1479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A86E8"/>
                </a:solidFill>
              </a:rPr>
              <a:t>access</a:t>
            </a:r>
            <a:endParaRPr b="1" sz="1100">
              <a:solidFill>
                <a:srgbClr val="4A86E8"/>
              </a:solidFill>
            </a:endParaRPr>
          </a:p>
        </p:txBody>
      </p:sp>
      <p:sp>
        <p:nvSpPr>
          <p:cNvPr id="108" name="Google Shape;108;g31bedb1cb88_0_0"/>
          <p:cNvSpPr txBox="1"/>
          <p:nvPr/>
        </p:nvSpPr>
        <p:spPr>
          <a:xfrm>
            <a:off x="3558325" y="3129175"/>
            <a:ext cx="1479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A86E8"/>
                </a:solidFill>
              </a:rPr>
              <a:t>search</a:t>
            </a:r>
            <a:endParaRPr b="1" sz="1100">
              <a:solidFill>
                <a:srgbClr val="4A86E8"/>
              </a:solidFill>
            </a:endParaRPr>
          </a:p>
        </p:txBody>
      </p:sp>
      <p:sp>
        <p:nvSpPr>
          <p:cNvPr id="109" name="Google Shape;109;g31bedb1cb88_0_0"/>
          <p:cNvSpPr txBox="1"/>
          <p:nvPr/>
        </p:nvSpPr>
        <p:spPr>
          <a:xfrm>
            <a:off x="5377000" y="3123075"/>
            <a:ext cx="1479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A86E8"/>
                </a:solidFill>
              </a:rPr>
              <a:t>list</a:t>
            </a:r>
            <a:endParaRPr b="1" sz="1100">
              <a:solidFill>
                <a:srgbClr val="4A86E8"/>
              </a:solidFill>
            </a:endParaRPr>
          </a:p>
        </p:txBody>
      </p:sp>
      <p:sp>
        <p:nvSpPr>
          <p:cNvPr id="110" name="Google Shape;110;g31bedb1cb88_0_0"/>
          <p:cNvSpPr txBox="1"/>
          <p:nvPr/>
        </p:nvSpPr>
        <p:spPr>
          <a:xfrm>
            <a:off x="7127475" y="3123075"/>
            <a:ext cx="1479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A86E8"/>
                </a:solidFill>
              </a:rPr>
              <a:t>post</a:t>
            </a:r>
            <a:endParaRPr b="1" sz="1100">
              <a:solidFill>
                <a:srgbClr val="4A86E8"/>
              </a:solidFill>
            </a:endParaRPr>
          </a:p>
        </p:txBody>
      </p:sp>
      <p:sp>
        <p:nvSpPr>
          <p:cNvPr id="111" name="Google Shape;111;g31bedb1cb88_0_0"/>
          <p:cNvSpPr txBox="1"/>
          <p:nvPr/>
        </p:nvSpPr>
        <p:spPr>
          <a:xfrm>
            <a:off x="1797875" y="4695450"/>
            <a:ext cx="1479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A86E8"/>
                </a:solidFill>
              </a:rPr>
              <a:t>cancel</a:t>
            </a:r>
            <a:endParaRPr b="1" sz="1100">
              <a:solidFill>
                <a:srgbClr val="4A86E8"/>
              </a:solidFill>
            </a:endParaRPr>
          </a:p>
        </p:txBody>
      </p:sp>
      <p:sp>
        <p:nvSpPr>
          <p:cNvPr id="112" name="Google Shape;112;g31bedb1cb88_0_0"/>
          <p:cNvSpPr txBox="1"/>
          <p:nvPr/>
        </p:nvSpPr>
        <p:spPr>
          <a:xfrm>
            <a:off x="3616550" y="4695450"/>
            <a:ext cx="1479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A86E8"/>
                </a:solidFill>
              </a:rPr>
              <a:t>sell</a:t>
            </a:r>
            <a:endParaRPr b="1" sz="1100">
              <a:solidFill>
                <a:srgbClr val="4A86E8"/>
              </a:solidFill>
            </a:endParaRPr>
          </a:p>
        </p:txBody>
      </p:sp>
      <p:sp>
        <p:nvSpPr>
          <p:cNvPr id="113" name="Google Shape;113;g31bedb1cb88_0_0"/>
          <p:cNvSpPr txBox="1"/>
          <p:nvPr/>
        </p:nvSpPr>
        <p:spPr>
          <a:xfrm>
            <a:off x="5365463" y="4695450"/>
            <a:ext cx="1479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A86E8"/>
                </a:solidFill>
              </a:rPr>
              <a:t>buy</a:t>
            </a:r>
            <a:endParaRPr b="1" sz="1100">
              <a:solidFill>
                <a:srgbClr val="4A86E8"/>
              </a:solidFill>
            </a:endParaRPr>
          </a:p>
        </p:txBody>
      </p:sp>
      <p:sp>
        <p:nvSpPr>
          <p:cNvPr id="114" name="Google Shape;114;g31bedb1cb88_0_0"/>
          <p:cNvSpPr txBox="1"/>
          <p:nvPr/>
        </p:nvSpPr>
        <p:spPr>
          <a:xfrm>
            <a:off x="7114400" y="4695450"/>
            <a:ext cx="1479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A86E8"/>
                </a:solidFill>
              </a:rPr>
              <a:t>favorite</a:t>
            </a:r>
            <a:endParaRPr b="1" sz="1100">
              <a:solidFill>
                <a:srgbClr val="4A86E8"/>
              </a:solidFill>
            </a:endParaRPr>
          </a:p>
        </p:txBody>
      </p:sp>
      <p:sp>
        <p:nvSpPr>
          <p:cNvPr id="115" name="Google Shape;115;g31bedb1cb88_0_0"/>
          <p:cNvSpPr txBox="1"/>
          <p:nvPr/>
        </p:nvSpPr>
        <p:spPr>
          <a:xfrm>
            <a:off x="86250" y="4695450"/>
            <a:ext cx="1479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A86E8"/>
                </a:solidFill>
              </a:rPr>
              <a:t>	admin</a:t>
            </a:r>
            <a:endParaRPr b="1" sz="11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System Design</a:t>
            </a:r>
            <a:r>
              <a:rPr lang="en-US" sz="2800">
                <a:solidFill>
                  <a:schemeClr val="dk1"/>
                </a:solidFill>
              </a:rPr>
              <a:t> @Yuanbin</a:t>
            </a:r>
            <a:endParaRPr/>
          </a:p>
        </p:txBody>
      </p:sp>
      <p:cxnSp>
        <p:nvCxnSpPr>
          <p:cNvPr id="121" name="Google Shape;121;p4"/>
          <p:cNvCxnSpPr/>
          <p:nvPr/>
        </p:nvCxnSpPr>
        <p:spPr>
          <a:xfrm flipH="1">
            <a:off x="4513300" y="1587950"/>
            <a:ext cx="9000" cy="247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22" name="Google Shape;1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3400"/>
            <a:ext cx="407451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375" y="2052075"/>
            <a:ext cx="4316900" cy="20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4848300" y="4061825"/>
            <a:ext cx="4074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(2) Class Diagram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563550" y="4777075"/>
            <a:ext cx="3636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(1) </a:t>
            </a:r>
            <a:r>
              <a:rPr b="1" lang="en-US" sz="1100">
                <a:solidFill>
                  <a:schemeClr val="dk1"/>
                </a:solidFill>
              </a:rPr>
              <a:t>UI Flow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4522300" y="4503300"/>
            <a:ext cx="4621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Non-functional </a:t>
            </a:r>
            <a:r>
              <a:rPr b="1" lang="en-US" sz="1200">
                <a:solidFill>
                  <a:schemeClr val="dk1"/>
                </a:solidFill>
              </a:rPr>
              <a:t>req.</a:t>
            </a:r>
            <a:r>
              <a:rPr lang="en-US" sz="1200">
                <a:solidFill>
                  <a:schemeClr val="dk1"/>
                </a:solidFill>
              </a:rPr>
              <a:t>: usability, reliability, high performance,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 and security; CI/CD;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>
                <a:solidFill>
                  <a:schemeClr val="dk1"/>
                </a:solidFill>
              </a:rPr>
              <a:t>Deployment - CI @Allen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sp>
        <p:nvSpPr>
          <p:cNvPr id="132" name="Google Shape;132;p5"/>
          <p:cNvSpPr txBox="1"/>
          <p:nvPr>
            <p:ph idx="1" type="body"/>
          </p:nvPr>
        </p:nvSpPr>
        <p:spPr>
          <a:xfrm>
            <a:off x="215453" y="1153925"/>
            <a:ext cx="8366400" cy="3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800">
                <a:solidFill>
                  <a:srgbClr val="262626"/>
                </a:solidFill>
              </a:rPr>
              <a:t>GitHub Action</a:t>
            </a:r>
            <a:endParaRPr b="1" sz="1800">
              <a:solidFill>
                <a:srgbClr val="262626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AutoNum type="arabicPeriod"/>
            </a:pPr>
            <a:r>
              <a:rPr b="1" lang="en-US" sz="1800">
                <a:solidFill>
                  <a:srgbClr val="262626"/>
                </a:solidFill>
              </a:rPr>
              <a:t>Build the frontend</a:t>
            </a:r>
            <a:endParaRPr b="1" sz="1800">
              <a:solidFill>
                <a:srgbClr val="262626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AutoNum type="arabicPeriod"/>
            </a:pPr>
            <a:r>
              <a:rPr b="1" lang="en-US" sz="1800">
                <a:solidFill>
                  <a:srgbClr val="262626"/>
                </a:solidFill>
              </a:rPr>
              <a:t>Move the built frontend and build a jar</a:t>
            </a:r>
            <a:endParaRPr b="1" sz="1800">
              <a:solidFill>
                <a:srgbClr val="262626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AutoNum type="arabicPeriod"/>
            </a:pPr>
            <a:r>
              <a:rPr b="1" lang="en-US" sz="1800">
                <a:solidFill>
                  <a:srgbClr val="262626"/>
                </a:solidFill>
              </a:rPr>
              <a:t>Use the jar to build a docker image and upload</a:t>
            </a:r>
            <a:endParaRPr b="1" sz="1800">
              <a:solidFill>
                <a:srgbClr val="262626"/>
              </a:solidFill>
            </a:endParaRPr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262626"/>
              </a:solidFill>
            </a:endParaRPr>
          </a:p>
          <a:p>
            <a:pPr indent="-228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33" name="Google Shape;1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25" y="2571751"/>
            <a:ext cx="7625348" cy="22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>
                <a:solidFill>
                  <a:schemeClr val="dk1"/>
                </a:solidFill>
              </a:rPr>
              <a:t>Deployment - CD </a:t>
            </a:r>
            <a:r>
              <a:rPr lang="en-US"/>
              <a:t>for version1</a:t>
            </a:r>
            <a:br>
              <a:rPr lang="en-US" sz="2800">
                <a:solidFill>
                  <a:schemeClr val="dk2"/>
                </a:solidFill>
              </a:rPr>
            </a:br>
            <a:endParaRPr/>
          </a:p>
        </p:txBody>
      </p:sp>
      <p:sp>
        <p:nvSpPr>
          <p:cNvPr id="139" name="Google Shape;139;p6"/>
          <p:cNvSpPr txBox="1"/>
          <p:nvPr/>
        </p:nvSpPr>
        <p:spPr>
          <a:xfrm>
            <a:off x="774375" y="2382200"/>
            <a:ext cx="46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bash script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2412625" y="2420000"/>
            <a:ext cx="772200" cy="38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3562675" y="2297900"/>
            <a:ext cx="1914000" cy="73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SemiBold"/>
                <a:ea typeface="Inter SemiBold"/>
                <a:cs typeface="Inter SemiBold"/>
                <a:sym typeface="Inter SemiBold"/>
              </a:rPr>
              <a:t>Server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5750175" y="1377900"/>
            <a:ext cx="772200" cy="38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5750175" y="1924375"/>
            <a:ext cx="772200" cy="38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5750175" y="2470850"/>
            <a:ext cx="772200" cy="38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5789175" y="3017325"/>
            <a:ext cx="772200" cy="38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5789175" y="3563800"/>
            <a:ext cx="772200" cy="38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6561375" y="11902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resolve environmental dependencies</a:t>
            </a:r>
            <a:endParaRPr/>
          </a:p>
        </p:txBody>
      </p:sp>
      <p:sp>
        <p:nvSpPr>
          <p:cNvPr id="148" name="Google Shape;148;p6"/>
          <p:cNvSpPr txBox="1"/>
          <p:nvPr/>
        </p:nvSpPr>
        <p:spPr>
          <a:xfrm>
            <a:off x="6618725" y="1897700"/>
            <a:ext cx="24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 the code</a:t>
            </a:r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6683075" y="3556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backend</a:t>
            </a:r>
            <a:endParaRPr/>
          </a:p>
        </p:txBody>
      </p:sp>
      <p:sp>
        <p:nvSpPr>
          <p:cNvPr id="150" name="Google Shape;150;p6"/>
          <p:cNvSpPr txBox="1"/>
          <p:nvPr/>
        </p:nvSpPr>
        <p:spPr>
          <a:xfrm>
            <a:off x="6683075" y="3029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start frontend</a:t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6683075" y="2463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build &amp; package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